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6" r:id="rId1"/>
  </p:sldMasterIdLst>
  <p:sldIdLst>
    <p:sldId id="257" r:id="rId2"/>
    <p:sldId id="264" r:id="rId3"/>
    <p:sldId id="258" r:id="rId4"/>
    <p:sldId id="259" r:id="rId5"/>
    <p:sldId id="260" r:id="rId6"/>
    <p:sldId id="261" r:id="rId7"/>
    <p:sldId id="262" r:id="rId8"/>
    <p:sldId id="256"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16193155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73812E-201E-4988-AA78-7DCB1B7E2F92}"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91212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2851346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3364989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343135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632227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379222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944936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3270548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289741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73812E-201E-4988-AA78-7DCB1B7E2F92}" type="datetimeFigureOut">
              <a:rPr lang="en-US" smtClean="0"/>
              <a:t>10/11/2022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1144886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73812E-201E-4988-AA78-7DCB1B7E2F92}"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313802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73812E-201E-4988-AA78-7DCB1B7E2F92}" type="datetimeFigureOut">
              <a:rPr lang="en-US" smtClean="0"/>
              <a:t>10/11/2022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3965370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73812E-201E-4988-AA78-7DCB1B7E2F92}" type="datetimeFigureOut">
              <a:rPr lang="en-US" smtClean="0"/>
              <a:t>10/11/2022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271639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B73812E-201E-4988-AA78-7DCB1B7E2F92}" type="datetimeFigureOut">
              <a:rPr lang="en-US" smtClean="0"/>
              <a:t>10/11/2022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918995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73812E-201E-4988-AA78-7DCB1B7E2F92}"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303148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73812E-201E-4988-AA78-7DCB1B7E2F92}" type="datetimeFigureOut">
              <a:rPr lang="en-US" smtClean="0"/>
              <a:t>10/11/2022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20AB68-9091-4B1A-944F-FAEFF8DB64BB}" type="slidenum">
              <a:rPr lang="en-US" smtClean="0"/>
              <a:t>‹#›</a:t>
            </a:fld>
            <a:endParaRPr lang="en-US"/>
          </a:p>
        </p:txBody>
      </p:sp>
    </p:spTree>
    <p:extLst>
      <p:ext uri="{BB962C8B-B14F-4D97-AF65-F5344CB8AC3E}">
        <p14:creationId xmlns:p14="http://schemas.microsoft.com/office/powerpoint/2010/main" val="1032766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B73812E-201E-4988-AA78-7DCB1B7E2F92}" type="datetimeFigureOut">
              <a:rPr lang="en-US" smtClean="0"/>
              <a:t>10/11/2022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20AB68-9091-4B1A-944F-FAEFF8DB64BB}" type="slidenum">
              <a:rPr lang="en-US" smtClean="0"/>
              <a:t>‹#›</a:t>
            </a:fld>
            <a:endParaRPr lang="en-US"/>
          </a:p>
        </p:txBody>
      </p:sp>
    </p:spTree>
    <p:extLst>
      <p:ext uri="{BB962C8B-B14F-4D97-AF65-F5344CB8AC3E}">
        <p14:creationId xmlns:p14="http://schemas.microsoft.com/office/powerpoint/2010/main" val="3487061161"/>
      </p:ext>
    </p:extLst>
  </p:cSld>
  <p:clrMap bg1="dk1" tx1="lt1" bg2="dk2" tx2="lt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 id="2147484158" r:id="rId12"/>
    <p:sldLayoutId id="2147484159" r:id="rId13"/>
    <p:sldLayoutId id="2147484160" r:id="rId14"/>
    <p:sldLayoutId id="2147484161" r:id="rId15"/>
    <p:sldLayoutId id="2147484162" r:id="rId16"/>
    <p:sldLayoutId id="214748416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package" Target="../embeddings/Microsoft_Word_Document4.docx"/><Relationship Id="rId3" Type="http://schemas.openxmlformats.org/officeDocument/2006/relationships/package" Target="../embeddings/Microsoft_Excel_Worksheet.xlsx"/><Relationship Id="rId7" Type="http://schemas.openxmlformats.org/officeDocument/2006/relationships/package" Target="../embeddings/Microsoft_Excel_Worksheet1.xlsx"/><Relationship Id="rId12" Type="http://schemas.openxmlformats.org/officeDocument/2006/relationships/image" Target="../media/image9.emf"/><Relationship Id="rId2" Type="http://schemas.openxmlformats.org/officeDocument/2006/relationships/hyperlink" Target="https://www.saucedemo.com/" TargetMode="External"/><Relationship Id="rId16" Type="http://schemas.openxmlformats.org/officeDocument/2006/relationships/image" Target="../media/image11.emf"/><Relationship Id="rId1" Type="http://schemas.openxmlformats.org/officeDocument/2006/relationships/slideLayout" Target="../slideLayouts/slideLayout7.xml"/><Relationship Id="rId6" Type="http://schemas.openxmlformats.org/officeDocument/2006/relationships/image" Target="../media/image6.emf"/><Relationship Id="rId11" Type="http://schemas.openxmlformats.org/officeDocument/2006/relationships/package" Target="../embeddings/Microsoft_Excel_Worksheet3.xlsx"/><Relationship Id="rId5" Type="http://schemas.openxmlformats.org/officeDocument/2006/relationships/package" Target="../embeddings/Microsoft_Word_Document.docx"/><Relationship Id="rId15" Type="http://schemas.openxmlformats.org/officeDocument/2006/relationships/package" Target="../embeddings/Microsoft_Excel_Worksheet5.xlsx"/><Relationship Id="rId10" Type="http://schemas.openxmlformats.org/officeDocument/2006/relationships/image" Target="../media/image8.emf"/><Relationship Id="rId4" Type="http://schemas.openxmlformats.org/officeDocument/2006/relationships/image" Target="../media/image5.emf"/><Relationship Id="rId9" Type="http://schemas.openxmlformats.org/officeDocument/2006/relationships/package" Target="../embeddings/Microsoft_Word_Document2.docx"/><Relationship Id="rId1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demoqa.com/buttons" TargetMode="External"/><Relationship Id="rId2" Type="http://schemas.openxmlformats.org/officeDocument/2006/relationships/hyperlink" Target="https://opensourcedemo.orangehrmlive.com/web/index.php/auth/login" TargetMode="External"/><Relationship Id="rId1" Type="http://schemas.openxmlformats.org/officeDocument/2006/relationships/slideLayout" Target="../slideLayouts/slideLayout7.xml"/><Relationship Id="rId4" Type="http://schemas.openxmlformats.org/officeDocument/2006/relationships/hyperlink" Target="https://demo.automationtesting.in/Alerts.html" TargetMode="Externa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embeddings/Microsoft_Word_Document7.docx"/><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shrithabhat?tab=repositories" TargetMode="External"/><Relationship Id="rId2" Type="http://schemas.openxmlformats.org/officeDocument/2006/relationships/hyperlink" Target="https://medium.com/@yashrithabhat164/my-first-job-3d7b66eec8f3" TargetMode="External"/><Relationship Id="rId1" Type="http://schemas.openxmlformats.org/officeDocument/2006/relationships/slideLayout" Target="../slideLayouts/slideLayout7.xml"/><Relationship Id="rId5" Type="http://schemas.openxmlformats.org/officeDocument/2006/relationships/hyperlink" Target="https://docs.google.com/spreadsheets/d/1zjPpVvTMyOk6vIBMI8SleL786OnncIINh3umBogWxFQ/edit#gid=0" TargetMode="External"/><Relationship Id="rId4" Type="http://schemas.openxmlformats.org/officeDocument/2006/relationships/hyperlink" Target="https://drive.google.com/drive/folders/19v7C6okZYGjAYX3DFYQJ45Et0FV4Nzec?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ipart&#10;&#10;Description automatically generated">
            <a:extLst>
              <a:ext uri="{FF2B5EF4-FFF2-40B4-BE49-F238E27FC236}">
                <a16:creationId xmlns:a16="http://schemas.microsoft.com/office/drawing/2014/main" id="{8EC7D75A-2184-3E59-8528-40E8F8702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533848"/>
            <a:ext cx="5181600" cy="1376232"/>
          </a:xfrm>
          <a:prstGeom prst="rect">
            <a:avLst/>
          </a:prstGeom>
        </p:spPr>
      </p:pic>
      <p:sp>
        <p:nvSpPr>
          <p:cNvPr id="5" name="TextBox 4">
            <a:extLst>
              <a:ext uri="{FF2B5EF4-FFF2-40B4-BE49-F238E27FC236}">
                <a16:creationId xmlns:a16="http://schemas.microsoft.com/office/drawing/2014/main" id="{E814D4E8-5AA7-6E29-19B9-560AAF629013}"/>
              </a:ext>
            </a:extLst>
          </p:cNvPr>
          <p:cNvSpPr txBox="1"/>
          <p:nvPr/>
        </p:nvSpPr>
        <p:spPr>
          <a:xfrm>
            <a:off x="2702560" y="2967335"/>
            <a:ext cx="7437120" cy="923330"/>
          </a:xfrm>
          <a:prstGeom prst="rect">
            <a:avLst/>
          </a:prstGeom>
          <a:noFill/>
        </p:spPr>
        <p:txBody>
          <a:bodyPr wrap="square">
            <a:spAutoFit/>
          </a:bodyPr>
          <a:lstStyle/>
          <a:p>
            <a:r>
              <a:rPr lang="en-US" sz="5400" b="1" dirty="0">
                <a:latin typeface="Algerian" panose="04020705040A02060702" pitchFamily="82" charset="0"/>
                <a:cs typeface="Arial" panose="020B0604020202020204" pitchFamily="34" charset="0"/>
              </a:rPr>
              <a:t>Automation Testing</a:t>
            </a:r>
          </a:p>
        </p:txBody>
      </p:sp>
      <p:sp>
        <p:nvSpPr>
          <p:cNvPr id="7" name="TextBox 6">
            <a:extLst>
              <a:ext uri="{FF2B5EF4-FFF2-40B4-BE49-F238E27FC236}">
                <a16:creationId xmlns:a16="http://schemas.microsoft.com/office/drawing/2014/main" id="{A155C1ED-4E64-1CC5-745A-4F80E9266CD6}"/>
              </a:ext>
            </a:extLst>
          </p:cNvPr>
          <p:cNvSpPr txBox="1"/>
          <p:nvPr/>
        </p:nvSpPr>
        <p:spPr>
          <a:xfrm>
            <a:off x="8905134" y="5144254"/>
            <a:ext cx="3083666" cy="1384995"/>
          </a:xfrm>
          <a:prstGeom prst="rect">
            <a:avLst/>
          </a:prstGeom>
          <a:noFill/>
        </p:spPr>
        <p:txBody>
          <a:bodyPr wrap="square">
            <a:spAutoFit/>
          </a:bodyPr>
          <a:lstStyle/>
          <a:p>
            <a:r>
              <a:rPr lang="en-US" sz="2800" b="1" dirty="0"/>
              <a:t>-By</a:t>
            </a:r>
          </a:p>
          <a:p>
            <a:r>
              <a:rPr lang="en-US" sz="2800" b="1" dirty="0"/>
              <a:t>Ashritha Y Bhat</a:t>
            </a:r>
          </a:p>
          <a:p>
            <a:r>
              <a:rPr lang="en-US" sz="2800" b="1" dirty="0"/>
              <a:t>13049</a:t>
            </a:r>
          </a:p>
        </p:txBody>
      </p:sp>
    </p:spTree>
    <p:extLst>
      <p:ext uri="{BB962C8B-B14F-4D97-AF65-F5344CB8AC3E}">
        <p14:creationId xmlns:p14="http://schemas.microsoft.com/office/powerpoint/2010/main" val="95845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25CF82-4178-59E3-7521-B54DE9672ACF}"/>
              </a:ext>
            </a:extLst>
          </p:cNvPr>
          <p:cNvSpPr txBox="1"/>
          <p:nvPr/>
        </p:nvSpPr>
        <p:spPr>
          <a:xfrm>
            <a:off x="1452880" y="714494"/>
            <a:ext cx="6096000" cy="4802340"/>
          </a:xfrm>
          <a:prstGeom prst="rect">
            <a:avLst/>
          </a:prstGeom>
          <a:noFill/>
        </p:spPr>
        <p:txBody>
          <a:bodyPr wrap="square">
            <a:spAutoFit/>
          </a:bodyPr>
          <a:lstStyle/>
          <a:p>
            <a:r>
              <a:rPr lang="en-US" sz="4000" b="1" dirty="0">
                <a:latin typeface="Cambria" panose="02040503050406030204" pitchFamily="18" charset="0"/>
                <a:ea typeface="Cambria" panose="02040503050406030204" pitchFamily="18" charset="0"/>
              </a:rPr>
              <a:t>Contents</a:t>
            </a:r>
          </a:p>
          <a:p>
            <a:endParaRPr lang="en-US" sz="3200" dirty="0">
              <a:latin typeface="Cambria" panose="02040503050406030204" pitchFamily="18" charset="0"/>
              <a:ea typeface="Cambria" panose="02040503050406030204" pitchFamily="18" charset="0"/>
            </a:endParaRPr>
          </a:p>
          <a:p>
            <a:pPr marL="285750" indent="-285750" algn="just">
              <a:lnSpc>
                <a:spcPct val="150000"/>
              </a:lnSpc>
              <a:buFont typeface="Wingdings" panose="05000000000000000000" pitchFamily="2" charset="2"/>
              <a:buChar char="Ø"/>
            </a:pPr>
            <a:r>
              <a:rPr lang="en-US" sz="3200" dirty="0">
                <a:latin typeface="Cambria" panose="02040503050406030204" pitchFamily="18" charset="0"/>
                <a:ea typeface="Cambria" panose="02040503050406030204" pitchFamily="18" charset="0"/>
              </a:rPr>
              <a:t>  Manual Testing</a:t>
            </a:r>
          </a:p>
          <a:p>
            <a:pPr marL="285750" indent="-285750" algn="just">
              <a:lnSpc>
                <a:spcPct val="150000"/>
              </a:lnSpc>
              <a:buFont typeface="Wingdings" panose="05000000000000000000" pitchFamily="2" charset="2"/>
              <a:buChar char="Ø"/>
            </a:pPr>
            <a:r>
              <a:rPr lang="en-US" sz="3200" dirty="0">
                <a:latin typeface="Cambria" panose="02040503050406030204" pitchFamily="18" charset="0"/>
                <a:ea typeface="Cambria" panose="02040503050406030204" pitchFamily="18" charset="0"/>
              </a:rPr>
              <a:t>  Automation Testing</a:t>
            </a:r>
          </a:p>
          <a:p>
            <a:pPr marL="285750" indent="-285750" algn="just">
              <a:lnSpc>
                <a:spcPct val="150000"/>
              </a:lnSpc>
              <a:buFont typeface="Wingdings" panose="05000000000000000000" pitchFamily="2" charset="2"/>
              <a:buChar char="Ø"/>
            </a:pPr>
            <a:r>
              <a:rPr lang="en-US" sz="3200" dirty="0">
                <a:latin typeface="Cambria" panose="02040503050406030204" pitchFamily="18" charset="0"/>
                <a:ea typeface="Cambria" panose="02040503050406030204" pitchFamily="18" charset="0"/>
              </a:rPr>
              <a:t>  Performance Testing</a:t>
            </a:r>
          </a:p>
          <a:p>
            <a:pPr marL="285750" indent="-285750" algn="just">
              <a:lnSpc>
                <a:spcPct val="150000"/>
              </a:lnSpc>
              <a:buFont typeface="Wingdings" panose="05000000000000000000" pitchFamily="2" charset="2"/>
              <a:buChar char="Ø"/>
            </a:pPr>
            <a:r>
              <a:rPr lang="en-US" sz="3200" dirty="0">
                <a:latin typeface="Cambria" panose="02040503050406030204" pitchFamily="18" charset="0"/>
                <a:ea typeface="Cambria" panose="02040503050406030204" pitchFamily="18" charset="0"/>
              </a:rPr>
              <a:t>  Big Picture</a:t>
            </a:r>
          </a:p>
          <a:p>
            <a:pPr marL="285750" indent="-285750" algn="just">
              <a:lnSpc>
                <a:spcPct val="150000"/>
              </a:lnSpc>
              <a:buFont typeface="Wingdings" panose="05000000000000000000" pitchFamily="2" charset="2"/>
              <a:buChar char="Ø"/>
            </a:pPr>
            <a:r>
              <a:rPr lang="en-US" sz="3200" dirty="0">
                <a:latin typeface="Cambria" panose="02040503050406030204" pitchFamily="18" charset="0"/>
                <a:ea typeface="Cambria" panose="02040503050406030204" pitchFamily="18" charset="0"/>
              </a:rPr>
              <a:t>  Reference Links</a:t>
            </a:r>
          </a:p>
        </p:txBody>
      </p:sp>
    </p:spTree>
    <p:extLst>
      <p:ext uri="{BB962C8B-B14F-4D97-AF65-F5344CB8AC3E}">
        <p14:creationId xmlns:p14="http://schemas.microsoft.com/office/powerpoint/2010/main" val="1269064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80AE02-7DFB-1202-4134-1A0D5E734FED}"/>
              </a:ext>
            </a:extLst>
          </p:cNvPr>
          <p:cNvSpPr txBox="1"/>
          <p:nvPr/>
        </p:nvSpPr>
        <p:spPr>
          <a:xfrm>
            <a:off x="812800" y="308094"/>
            <a:ext cx="4643120" cy="584775"/>
          </a:xfrm>
          <a:prstGeom prst="rect">
            <a:avLst/>
          </a:prstGeom>
          <a:noFill/>
        </p:spPr>
        <p:txBody>
          <a:bodyPr wrap="square">
            <a:spAutoFit/>
          </a:bodyPr>
          <a:lstStyle/>
          <a:p>
            <a:pPr marL="342900" indent="-342900">
              <a:buFont typeface="+mj-lt"/>
              <a:buAutoNum type="arabicPeriod"/>
            </a:pPr>
            <a:r>
              <a:rPr lang="en-US" sz="3200" b="1" kern="100" dirty="0">
                <a:effectLst/>
                <a:latin typeface="Cambria" panose="02040503050406030204" pitchFamily="18" charset="0"/>
                <a:ea typeface="Cambria" panose="02040503050406030204" pitchFamily="18" charset="0"/>
                <a:cs typeface="Arial" panose="020B0604020202020204" pitchFamily="34" charset="0"/>
              </a:rPr>
              <a:t>Manual Testing </a:t>
            </a:r>
            <a:endParaRPr lang="en-US" sz="3200" dirty="0">
              <a:latin typeface="Cambria" panose="02040503050406030204" pitchFamily="18" charset="0"/>
              <a:ea typeface="Cambria" panose="02040503050406030204" pitchFamily="18" charset="0"/>
              <a:cs typeface="Arial" panose="020B0604020202020204" pitchFamily="34" charset="0"/>
            </a:endParaRPr>
          </a:p>
        </p:txBody>
      </p:sp>
      <p:sp>
        <p:nvSpPr>
          <p:cNvPr id="5" name="TextBox 4">
            <a:extLst>
              <a:ext uri="{FF2B5EF4-FFF2-40B4-BE49-F238E27FC236}">
                <a16:creationId xmlns:a16="http://schemas.microsoft.com/office/drawing/2014/main" id="{9C8924CA-D0FC-328E-B4E8-E956B929BD89}"/>
              </a:ext>
            </a:extLst>
          </p:cNvPr>
          <p:cNvSpPr txBox="1"/>
          <p:nvPr/>
        </p:nvSpPr>
        <p:spPr>
          <a:xfrm>
            <a:off x="1097280" y="1303774"/>
            <a:ext cx="9621520" cy="523220"/>
          </a:xfrm>
          <a:prstGeom prst="rect">
            <a:avLst/>
          </a:prstGeom>
          <a:noFill/>
        </p:spPr>
        <p:txBody>
          <a:bodyPr wrap="square">
            <a:spAutoFit/>
          </a:bodyPr>
          <a:lstStyle/>
          <a:p>
            <a:pPr marL="285750" marR="0" indent="-285750" algn="l">
              <a:spcBef>
                <a:spcPts val="0"/>
              </a:spcBef>
              <a:spcAft>
                <a:spcPts val="0"/>
              </a:spcAft>
              <a:buFont typeface="Wingdings" panose="05000000000000000000" pitchFamily="2" charset="2"/>
              <a:buChar char="ü"/>
            </a:pPr>
            <a:r>
              <a:rPr lang="en-US" sz="2800" kern="100" dirty="0">
                <a:effectLst/>
                <a:latin typeface="Aparajita" panose="020B0502040204020203" pitchFamily="18" charset="0"/>
                <a:ea typeface="SimSun" panose="02010600030101010101" pitchFamily="2" charset="-122"/>
                <a:cs typeface="Aparajita" panose="020B0502040204020203" pitchFamily="18" charset="0"/>
              </a:rPr>
              <a:t>Swag labs demo site:  </a:t>
            </a:r>
            <a:r>
              <a:rPr lang="en-US" sz="2800" u="sng" kern="100" dirty="0">
                <a:effectLst/>
                <a:latin typeface="Aparajita" panose="020B0502040204020203" pitchFamily="18" charset="0"/>
                <a:ea typeface="SimSun" panose="02010600030101010101" pitchFamily="2" charset="-122"/>
                <a:cs typeface="Aparajita" panose="020B0502040204020203" pitchFamily="18" charset="0"/>
                <a:hlinkClick r:id="rId2"/>
              </a:rPr>
              <a:t>https://www.saucedemo.com/</a:t>
            </a:r>
            <a:endParaRPr lang="en-US" sz="2800" kern="100" dirty="0">
              <a:effectLst/>
              <a:latin typeface="Aparajita" panose="020B0502040204020203" pitchFamily="18" charset="0"/>
              <a:ea typeface="SimSun" panose="02010600030101010101" pitchFamily="2" charset="-122"/>
              <a:cs typeface="Aparajita" panose="020B0502040204020203" pitchFamily="18" charset="0"/>
            </a:endParaRPr>
          </a:p>
        </p:txBody>
      </p:sp>
      <p:sp>
        <p:nvSpPr>
          <p:cNvPr id="7" name="TextBox 6">
            <a:extLst>
              <a:ext uri="{FF2B5EF4-FFF2-40B4-BE49-F238E27FC236}">
                <a16:creationId xmlns:a16="http://schemas.microsoft.com/office/drawing/2014/main" id="{ECDB3E57-F4CB-279E-C986-4CC1867499A3}"/>
              </a:ext>
            </a:extLst>
          </p:cNvPr>
          <p:cNvSpPr txBox="1"/>
          <p:nvPr/>
        </p:nvSpPr>
        <p:spPr>
          <a:xfrm>
            <a:off x="1097280" y="1826994"/>
            <a:ext cx="10840720" cy="954107"/>
          </a:xfrm>
          <a:prstGeom prst="rect">
            <a:avLst/>
          </a:prstGeom>
          <a:noFill/>
        </p:spPr>
        <p:txBody>
          <a:bodyPr wrap="square">
            <a:spAutoFit/>
          </a:bodyPr>
          <a:lstStyle/>
          <a:p>
            <a:pPr marL="285750" indent="-285750" algn="just">
              <a:buFont typeface="Wingdings" panose="05000000000000000000" pitchFamily="2" charset="2"/>
              <a:buChar char="ü"/>
            </a:pPr>
            <a:r>
              <a:rPr lang="en-US" sz="2800" dirty="0">
                <a:latin typeface="Aparajita" panose="02020603050405020304" pitchFamily="18" charset="0"/>
                <a:cs typeface="Aparajita" panose="02020603050405020304" pitchFamily="18" charset="0"/>
              </a:rPr>
              <a:t>By referring the given User stories created Test plan, Test scenario and Test cases (including negative scenarios).</a:t>
            </a:r>
          </a:p>
        </p:txBody>
      </p:sp>
      <p:sp>
        <p:nvSpPr>
          <p:cNvPr id="9" name="TextBox 8">
            <a:extLst>
              <a:ext uri="{FF2B5EF4-FFF2-40B4-BE49-F238E27FC236}">
                <a16:creationId xmlns:a16="http://schemas.microsoft.com/office/drawing/2014/main" id="{5A2B4F2E-1882-6C5A-18C0-37DDEAC9F5AB}"/>
              </a:ext>
            </a:extLst>
          </p:cNvPr>
          <p:cNvSpPr txBox="1"/>
          <p:nvPr/>
        </p:nvSpPr>
        <p:spPr>
          <a:xfrm>
            <a:off x="1097280" y="2828836"/>
            <a:ext cx="10840720" cy="1384995"/>
          </a:xfrm>
          <a:prstGeom prst="rect">
            <a:avLst/>
          </a:prstGeom>
          <a:noFill/>
        </p:spPr>
        <p:txBody>
          <a:bodyPr wrap="square">
            <a:spAutoFit/>
          </a:bodyPr>
          <a:lstStyle/>
          <a:p>
            <a:pPr marL="285750" indent="-285750" algn="just">
              <a:buFont typeface="Wingdings" panose="05000000000000000000" pitchFamily="2" charset="2"/>
              <a:buChar char="ü"/>
            </a:pPr>
            <a:r>
              <a:rPr lang="en-US" sz="2800" dirty="0">
                <a:latin typeface="Aparajita" panose="02020603050405020304" pitchFamily="18" charset="0"/>
                <a:cs typeface="Aparajita" panose="02020603050405020304" pitchFamily="18" charset="0"/>
              </a:rPr>
              <a:t>In Jira created project called Swag labs and added Version, Epic, User stories, Sprint, imported test cases, created Cycle summary then executed the test cases manually and update the result in Jira along with the documentation.</a:t>
            </a:r>
          </a:p>
        </p:txBody>
      </p:sp>
      <p:sp>
        <p:nvSpPr>
          <p:cNvPr id="11" name="TextBox 10">
            <a:extLst>
              <a:ext uri="{FF2B5EF4-FFF2-40B4-BE49-F238E27FC236}">
                <a16:creationId xmlns:a16="http://schemas.microsoft.com/office/drawing/2014/main" id="{029D31EE-E317-7C02-17EB-1826453FEC66}"/>
              </a:ext>
            </a:extLst>
          </p:cNvPr>
          <p:cNvSpPr txBox="1"/>
          <p:nvPr/>
        </p:nvSpPr>
        <p:spPr>
          <a:xfrm>
            <a:off x="1097280" y="4261566"/>
            <a:ext cx="10840720" cy="523220"/>
          </a:xfrm>
          <a:prstGeom prst="rect">
            <a:avLst/>
          </a:prstGeom>
          <a:noFill/>
        </p:spPr>
        <p:txBody>
          <a:bodyPr wrap="square">
            <a:spAutoFit/>
          </a:bodyPr>
          <a:lstStyle/>
          <a:p>
            <a:pPr marL="285750" indent="-285750">
              <a:buFont typeface="Wingdings" panose="05000000000000000000" pitchFamily="2" charset="2"/>
              <a:buChar char="ü"/>
            </a:pPr>
            <a:r>
              <a:rPr lang="en-US" sz="2800" dirty="0">
                <a:latin typeface="Aparajita" panose="02020603050405020304" pitchFamily="18" charset="0"/>
                <a:cs typeface="Aparajita" panose="02020603050405020304" pitchFamily="18" charset="0"/>
              </a:rPr>
              <a:t>Raised defect in Jira and created Defect sheet and RTM.</a:t>
            </a:r>
          </a:p>
        </p:txBody>
      </p:sp>
      <p:graphicFrame>
        <p:nvGraphicFramePr>
          <p:cNvPr id="14" name="Object 13">
            <a:extLst>
              <a:ext uri="{FF2B5EF4-FFF2-40B4-BE49-F238E27FC236}">
                <a16:creationId xmlns:a16="http://schemas.microsoft.com/office/drawing/2014/main" id="{7DBB3CB4-D45F-541C-E6E5-0916C90DEC60}"/>
              </a:ext>
            </a:extLst>
          </p:cNvPr>
          <p:cNvGraphicFramePr>
            <a:graphicFrameLocks noChangeAspect="1"/>
          </p:cNvGraphicFramePr>
          <p:nvPr>
            <p:extLst>
              <p:ext uri="{D42A27DB-BD31-4B8C-83A1-F6EECF244321}">
                <p14:modId xmlns:p14="http://schemas.microsoft.com/office/powerpoint/2010/main" val="2297241677"/>
              </p:ext>
            </p:extLst>
          </p:nvPr>
        </p:nvGraphicFramePr>
        <p:xfrm>
          <a:off x="10345420" y="5048186"/>
          <a:ext cx="1960880" cy="1717109"/>
        </p:xfrm>
        <a:graphic>
          <a:graphicData uri="http://schemas.openxmlformats.org/presentationml/2006/ole">
            <mc:AlternateContent xmlns:mc="http://schemas.openxmlformats.org/markup-compatibility/2006">
              <mc:Choice xmlns:v="urn:schemas-microsoft-com:vml" Requires="v">
                <p:oleObj name="Worksheet" showAsIcon="1" r:id="rId3" imgW="914597" imgH="806406" progId="Excel.Sheet.12">
                  <p:embed/>
                </p:oleObj>
              </mc:Choice>
              <mc:Fallback>
                <p:oleObj name="Worksheet" showAsIcon="1" r:id="rId3" imgW="914597" imgH="806406" progId="Excel.Sheet.12">
                  <p:embed/>
                  <p:pic>
                    <p:nvPicPr>
                      <p:cNvPr id="0" name=""/>
                      <p:cNvPicPr/>
                      <p:nvPr/>
                    </p:nvPicPr>
                    <p:blipFill>
                      <a:blip r:embed="rId4"/>
                      <a:stretch>
                        <a:fillRect/>
                      </a:stretch>
                    </p:blipFill>
                    <p:spPr>
                      <a:xfrm>
                        <a:off x="10345420" y="5048186"/>
                        <a:ext cx="1960880" cy="1717109"/>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586D9342-9481-CD6E-51BB-D7FDA12E4AA1}"/>
              </a:ext>
            </a:extLst>
          </p:cNvPr>
          <p:cNvGraphicFramePr>
            <a:graphicFrameLocks noChangeAspect="1"/>
          </p:cNvGraphicFramePr>
          <p:nvPr>
            <p:extLst>
              <p:ext uri="{D42A27DB-BD31-4B8C-83A1-F6EECF244321}">
                <p14:modId xmlns:p14="http://schemas.microsoft.com/office/powerpoint/2010/main" val="3355909332"/>
              </p:ext>
            </p:extLst>
          </p:nvPr>
        </p:nvGraphicFramePr>
        <p:xfrm>
          <a:off x="731521" y="5100289"/>
          <a:ext cx="1960880" cy="1665006"/>
        </p:xfrm>
        <a:graphic>
          <a:graphicData uri="http://schemas.openxmlformats.org/presentationml/2006/ole">
            <mc:AlternateContent xmlns:mc="http://schemas.openxmlformats.org/markup-compatibility/2006">
              <mc:Choice xmlns:v="urn:schemas-microsoft-com:vml" Requires="v">
                <p:oleObj name="Document" showAsIcon="1" r:id="rId5" imgW="914597" imgH="806406" progId="Word.Document.12">
                  <p:embed/>
                </p:oleObj>
              </mc:Choice>
              <mc:Fallback>
                <p:oleObj name="Document" showAsIcon="1" r:id="rId5" imgW="914597" imgH="806406" progId="Word.Document.12">
                  <p:embed/>
                  <p:pic>
                    <p:nvPicPr>
                      <p:cNvPr id="0" name=""/>
                      <p:cNvPicPr/>
                      <p:nvPr/>
                    </p:nvPicPr>
                    <p:blipFill>
                      <a:blip r:embed="rId6"/>
                      <a:stretch>
                        <a:fillRect/>
                      </a:stretch>
                    </p:blipFill>
                    <p:spPr>
                      <a:xfrm>
                        <a:off x="731521" y="5100289"/>
                        <a:ext cx="1960880" cy="1665006"/>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274A077-7188-D395-6E18-609A0CD94BF4}"/>
              </a:ext>
            </a:extLst>
          </p:cNvPr>
          <p:cNvGraphicFramePr>
            <a:graphicFrameLocks noChangeAspect="1"/>
          </p:cNvGraphicFramePr>
          <p:nvPr>
            <p:extLst>
              <p:ext uri="{D42A27DB-BD31-4B8C-83A1-F6EECF244321}">
                <p14:modId xmlns:p14="http://schemas.microsoft.com/office/powerpoint/2010/main" val="1595953942"/>
              </p:ext>
            </p:extLst>
          </p:nvPr>
        </p:nvGraphicFramePr>
        <p:xfrm>
          <a:off x="2235122" y="5120748"/>
          <a:ext cx="1798475" cy="1586155"/>
        </p:xfrm>
        <a:graphic>
          <a:graphicData uri="http://schemas.openxmlformats.org/presentationml/2006/ole">
            <mc:AlternateContent xmlns:mc="http://schemas.openxmlformats.org/markup-compatibility/2006">
              <mc:Choice xmlns:v="urn:schemas-microsoft-com:vml" Requires="v">
                <p:oleObj name="Worksheet" showAsIcon="1" r:id="rId7" imgW="914597" imgH="806406" progId="Excel.Sheet.12">
                  <p:embed/>
                </p:oleObj>
              </mc:Choice>
              <mc:Fallback>
                <p:oleObj name="Worksheet" showAsIcon="1" r:id="rId7" imgW="914597" imgH="806406" progId="Excel.Sheet.12">
                  <p:embed/>
                  <p:pic>
                    <p:nvPicPr>
                      <p:cNvPr id="0" name=""/>
                      <p:cNvPicPr/>
                      <p:nvPr/>
                    </p:nvPicPr>
                    <p:blipFill>
                      <a:blip r:embed="rId8"/>
                      <a:stretch>
                        <a:fillRect/>
                      </a:stretch>
                    </p:blipFill>
                    <p:spPr>
                      <a:xfrm>
                        <a:off x="2235122" y="5120748"/>
                        <a:ext cx="1798475" cy="158615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986B98F3-E322-411E-D46A-8ED99CA64939}"/>
              </a:ext>
            </a:extLst>
          </p:cNvPr>
          <p:cNvGraphicFramePr>
            <a:graphicFrameLocks noChangeAspect="1"/>
          </p:cNvGraphicFramePr>
          <p:nvPr>
            <p:extLst>
              <p:ext uri="{D42A27DB-BD31-4B8C-83A1-F6EECF244321}">
                <p14:modId xmlns:p14="http://schemas.microsoft.com/office/powerpoint/2010/main" val="51571451"/>
              </p:ext>
            </p:extLst>
          </p:nvPr>
        </p:nvGraphicFramePr>
        <p:xfrm>
          <a:off x="4033597" y="5100289"/>
          <a:ext cx="1798474" cy="1586154"/>
        </p:xfrm>
        <a:graphic>
          <a:graphicData uri="http://schemas.openxmlformats.org/presentationml/2006/ole">
            <mc:AlternateContent xmlns:mc="http://schemas.openxmlformats.org/markup-compatibility/2006">
              <mc:Choice xmlns:v="urn:schemas-microsoft-com:vml" Requires="v">
                <p:oleObj name="Document" showAsIcon="1" r:id="rId9" imgW="914597" imgH="806406" progId="Word.Document.12">
                  <p:embed/>
                </p:oleObj>
              </mc:Choice>
              <mc:Fallback>
                <p:oleObj name="Document" showAsIcon="1" r:id="rId9" imgW="914597" imgH="806406" progId="Word.Document.12">
                  <p:embed/>
                  <p:pic>
                    <p:nvPicPr>
                      <p:cNvPr id="0" name=""/>
                      <p:cNvPicPr/>
                      <p:nvPr/>
                    </p:nvPicPr>
                    <p:blipFill>
                      <a:blip r:embed="rId10"/>
                      <a:stretch>
                        <a:fillRect/>
                      </a:stretch>
                    </p:blipFill>
                    <p:spPr>
                      <a:xfrm>
                        <a:off x="4033597" y="5100289"/>
                        <a:ext cx="1798474" cy="158615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A5991DB-EC2A-47FA-1D9F-988A169DC555}"/>
              </a:ext>
            </a:extLst>
          </p:cNvPr>
          <p:cNvGraphicFramePr>
            <a:graphicFrameLocks noChangeAspect="1"/>
          </p:cNvGraphicFramePr>
          <p:nvPr>
            <p:extLst>
              <p:ext uri="{D42A27DB-BD31-4B8C-83A1-F6EECF244321}">
                <p14:modId xmlns:p14="http://schemas.microsoft.com/office/powerpoint/2010/main" val="2160780409"/>
              </p:ext>
            </p:extLst>
          </p:nvPr>
        </p:nvGraphicFramePr>
        <p:xfrm>
          <a:off x="5730557" y="5084466"/>
          <a:ext cx="1816416" cy="1601977"/>
        </p:xfrm>
        <a:graphic>
          <a:graphicData uri="http://schemas.openxmlformats.org/presentationml/2006/ole">
            <mc:AlternateContent xmlns:mc="http://schemas.openxmlformats.org/markup-compatibility/2006">
              <mc:Choice xmlns:v="urn:schemas-microsoft-com:vml" Requires="v">
                <p:oleObj name="Worksheet" showAsIcon="1" r:id="rId11" imgW="914597" imgH="806406" progId="Excel.Sheet.12">
                  <p:embed/>
                </p:oleObj>
              </mc:Choice>
              <mc:Fallback>
                <p:oleObj name="Worksheet" showAsIcon="1" r:id="rId11" imgW="914597" imgH="806406" progId="Excel.Sheet.12">
                  <p:embed/>
                  <p:pic>
                    <p:nvPicPr>
                      <p:cNvPr id="0" name=""/>
                      <p:cNvPicPr/>
                      <p:nvPr/>
                    </p:nvPicPr>
                    <p:blipFill>
                      <a:blip r:embed="rId12"/>
                      <a:stretch>
                        <a:fillRect/>
                      </a:stretch>
                    </p:blipFill>
                    <p:spPr>
                      <a:xfrm>
                        <a:off x="5730557" y="5084466"/>
                        <a:ext cx="1816416" cy="160197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CCB6E79A-183E-B581-780B-BF26BE880487}"/>
              </a:ext>
            </a:extLst>
          </p:cNvPr>
          <p:cNvGraphicFramePr>
            <a:graphicFrameLocks noChangeAspect="1"/>
          </p:cNvGraphicFramePr>
          <p:nvPr>
            <p:extLst>
              <p:ext uri="{D42A27DB-BD31-4B8C-83A1-F6EECF244321}">
                <p14:modId xmlns:p14="http://schemas.microsoft.com/office/powerpoint/2010/main" val="1059194213"/>
              </p:ext>
            </p:extLst>
          </p:nvPr>
        </p:nvGraphicFramePr>
        <p:xfrm>
          <a:off x="7269096" y="5048186"/>
          <a:ext cx="1816415" cy="1601977"/>
        </p:xfrm>
        <a:graphic>
          <a:graphicData uri="http://schemas.openxmlformats.org/presentationml/2006/ole">
            <mc:AlternateContent xmlns:mc="http://schemas.openxmlformats.org/markup-compatibility/2006">
              <mc:Choice xmlns:v="urn:schemas-microsoft-com:vml" Requires="v">
                <p:oleObj name="Document" showAsIcon="1" r:id="rId13" imgW="914597" imgH="806406" progId="Word.Document.12">
                  <p:embed/>
                </p:oleObj>
              </mc:Choice>
              <mc:Fallback>
                <p:oleObj name="Document" showAsIcon="1" r:id="rId13" imgW="914597" imgH="806406" progId="Word.Document.12">
                  <p:embed/>
                  <p:pic>
                    <p:nvPicPr>
                      <p:cNvPr id="0" name=""/>
                      <p:cNvPicPr/>
                      <p:nvPr/>
                    </p:nvPicPr>
                    <p:blipFill>
                      <a:blip r:embed="rId14"/>
                      <a:stretch>
                        <a:fillRect/>
                      </a:stretch>
                    </p:blipFill>
                    <p:spPr>
                      <a:xfrm>
                        <a:off x="7269096" y="5048186"/>
                        <a:ext cx="1816415" cy="1601977"/>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9D150AAF-E698-E8E4-E4C6-2F845F45FFB4}"/>
              </a:ext>
            </a:extLst>
          </p:cNvPr>
          <p:cNvGraphicFramePr>
            <a:graphicFrameLocks noChangeAspect="1"/>
          </p:cNvGraphicFramePr>
          <p:nvPr>
            <p:extLst>
              <p:ext uri="{D42A27DB-BD31-4B8C-83A1-F6EECF244321}">
                <p14:modId xmlns:p14="http://schemas.microsoft.com/office/powerpoint/2010/main" val="338621824"/>
              </p:ext>
            </p:extLst>
          </p:nvPr>
        </p:nvGraphicFramePr>
        <p:xfrm>
          <a:off x="8902386" y="5120747"/>
          <a:ext cx="1816414" cy="1601976"/>
        </p:xfrm>
        <a:graphic>
          <a:graphicData uri="http://schemas.openxmlformats.org/presentationml/2006/ole">
            <mc:AlternateContent xmlns:mc="http://schemas.openxmlformats.org/markup-compatibility/2006">
              <mc:Choice xmlns:v="urn:schemas-microsoft-com:vml" Requires="v">
                <p:oleObj name="Worksheet" showAsIcon="1" r:id="rId15" imgW="914597" imgH="806406" progId="Excel.Sheet.12">
                  <p:embed/>
                </p:oleObj>
              </mc:Choice>
              <mc:Fallback>
                <p:oleObj name="Worksheet" showAsIcon="1" r:id="rId15" imgW="914597" imgH="806406" progId="Excel.Sheet.12">
                  <p:embed/>
                  <p:pic>
                    <p:nvPicPr>
                      <p:cNvPr id="0" name=""/>
                      <p:cNvPicPr/>
                      <p:nvPr/>
                    </p:nvPicPr>
                    <p:blipFill>
                      <a:blip r:embed="rId16"/>
                      <a:stretch>
                        <a:fillRect/>
                      </a:stretch>
                    </p:blipFill>
                    <p:spPr>
                      <a:xfrm>
                        <a:off x="8902386" y="5120747"/>
                        <a:ext cx="1816414" cy="1601976"/>
                      </a:xfrm>
                      <a:prstGeom prst="rect">
                        <a:avLst/>
                      </a:prstGeom>
                    </p:spPr>
                  </p:pic>
                </p:oleObj>
              </mc:Fallback>
            </mc:AlternateContent>
          </a:graphicData>
        </a:graphic>
      </p:graphicFrame>
    </p:spTree>
    <p:extLst>
      <p:ext uri="{BB962C8B-B14F-4D97-AF65-F5344CB8AC3E}">
        <p14:creationId xmlns:p14="http://schemas.microsoft.com/office/powerpoint/2010/main" val="3311076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19537B65-E5B8-E5FA-F9E9-3A454EEC37B9}"/>
              </a:ext>
            </a:extLst>
          </p:cNvPr>
          <p:cNvPicPr>
            <a:picLocks noChangeAspect="1"/>
          </p:cNvPicPr>
          <p:nvPr/>
        </p:nvPicPr>
        <p:blipFill rotWithShape="1">
          <a:blip r:embed="rId2">
            <a:extLst>
              <a:ext uri="{28A0092B-C50C-407E-A947-70E740481C1C}">
                <a14:useLocalDpi xmlns:a14="http://schemas.microsoft.com/office/drawing/2010/main" val="0"/>
              </a:ext>
            </a:extLst>
          </a:blip>
          <a:srcRect r="8"/>
          <a:stretch/>
        </p:blipFill>
        <p:spPr>
          <a:xfrm>
            <a:off x="6096000" y="204590"/>
            <a:ext cx="5933439" cy="317387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4BD76A95-BE5A-235C-B1D2-D0A783B4F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1" y="149251"/>
            <a:ext cx="5619424" cy="322921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624073F-AC0B-B25F-A321-58707F6BBB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61" y="3647440"/>
            <a:ext cx="5619424" cy="3005970"/>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8F6F980C-6EF7-0B88-FCD8-9E94FC470B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3647439"/>
            <a:ext cx="5933439" cy="3005971"/>
          </a:xfrm>
          <a:prstGeom prst="rect">
            <a:avLst/>
          </a:prstGeom>
        </p:spPr>
      </p:pic>
    </p:spTree>
    <p:extLst>
      <p:ext uri="{BB962C8B-B14F-4D97-AF65-F5344CB8AC3E}">
        <p14:creationId xmlns:p14="http://schemas.microsoft.com/office/powerpoint/2010/main" val="2564141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BB7DE3-F45A-908C-6087-A892660DC6CB}"/>
              </a:ext>
            </a:extLst>
          </p:cNvPr>
          <p:cNvSpPr txBox="1"/>
          <p:nvPr/>
        </p:nvSpPr>
        <p:spPr>
          <a:xfrm>
            <a:off x="1026160" y="612894"/>
            <a:ext cx="6096000" cy="584775"/>
          </a:xfrm>
          <a:prstGeom prst="rect">
            <a:avLst/>
          </a:prstGeom>
          <a:noFill/>
        </p:spPr>
        <p:txBody>
          <a:bodyPr wrap="square">
            <a:spAutoFit/>
          </a:bodyPr>
          <a:lstStyle/>
          <a:p>
            <a:endParaRPr lang="en-US" sz="3200" b="1" dirty="0">
              <a:solidFill>
                <a:schemeClr val="bg1">
                  <a:lumMod val="95000"/>
                  <a:lumOff val="5000"/>
                </a:schemeClr>
              </a:solidFill>
              <a:latin typeface="Aparajita" panose="02020603050405020304" pitchFamily="18" charset="0"/>
              <a:cs typeface="Aparajita" panose="02020603050405020304" pitchFamily="18" charset="0"/>
            </a:endParaRPr>
          </a:p>
        </p:txBody>
      </p:sp>
      <p:sp>
        <p:nvSpPr>
          <p:cNvPr id="5" name="TextBox 4">
            <a:extLst>
              <a:ext uri="{FF2B5EF4-FFF2-40B4-BE49-F238E27FC236}">
                <a16:creationId xmlns:a16="http://schemas.microsoft.com/office/drawing/2014/main" id="{D56D1FE0-7DAF-3523-F200-2856CEC8948B}"/>
              </a:ext>
            </a:extLst>
          </p:cNvPr>
          <p:cNvSpPr txBox="1"/>
          <p:nvPr/>
        </p:nvSpPr>
        <p:spPr>
          <a:xfrm>
            <a:off x="762000" y="236974"/>
            <a:ext cx="5334000" cy="584775"/>
          </a:xfrm>
          <a:prstGeom prst="rect">
            <a:avLst/>
          </a:prstGeom>
          <a:noFill/>
        </p:spPr>
        <p:txBody>
          <a:bodyPr wrap="square">
            <a:spAutoFit/>
          </a:bodyPr>
          <a:lstStyle/>
          <a:p>
            <a:r>
              <a:rPr lang="en-US" sz="3200" b="1" dirty="0">
                <a:latin typeface="Cambria" panose="02040503050406030204" pitchFamily="18" charset="0"/>
                <a:ea typeface="Cambria" panose="02040503050406030204" pitchFamily="18" charset="0"/>
                <a:cs typeface="Arial" panose="020B0604020202020204" pitchFamily="34" charset="0"/>
              </a:rPr>
              <a:t> 2.  Automation Testing</a:t>
            </a:r>
          </a:p>
        </p:txBody>
      </p:sp>
      <p:sp>
        <p:nvSpPr>
          <p:cNvPr id="7" name="TextBox 6">
            <a:extLst>
              <a:ext uri="{FF2B5EF4-FFF2-40B4-BE49-F238E27FC236}">
                <a16:creationId xmlns:a16="http://schemas.microsoft.com/office/drawing/2014/main" id="{3B754D40-AD06-A7A0-D410-CD9E79DD700D}"/>
              </a:ext>
            </a:extLst>
          </p:cNvPr>
          <p:cNvSpPr txBox="1"/>
          <p:nvPr/>
        </p:nvSpPr>
        <p:spPr>
          <a:xfrm>
            <a:off x="1259840" y="1197669"/>
            <a:ext cx="10728960" cy="1384995"/>
          </a:xfrm>
          <a:prstGeom prst="rect">
            <a:avLst/>
          </a:prstGeom>
          <a:noFill/>
        </p:spPr>
        <p:txBody>
          <a:bodyPr wrap="square">
            <a:spAutoFit/>
          </a:bodyPr>
          <a:lstStyle/>
          <a:p>
            <a:pPr marL="457200" indent="-457200" algn="just">
              <a:buFont typeface="Wingdings" panose="05000000000000000000" pitchFamily="2" charset="2"/>
              <a:buChar char="ü"/>
            </a:pPr>
            <a:r>
              <a:rPr lang="en-US" sz="2800" dirty="0">
                <a:latin typeface="Aparajita" panose="02020603050405020304" pitchFamily="18" charset="0"/>
                <a:cs typeface="Aparajita" panose="02020603050405020304" pitchFamily="18" charset="0"/>
              </a:rPr>
              <a:t>By using Selenium automated Orange HRM Site for login page elements and dashboard elements -</a:t>
            </a:r>
            <a:r>
              <a:rPr lang="en-US" sz="2800" u="sng" kern="100" dirty="0">
                <a:solidFill>
                  <a:srgbClr val="FFFF00"/>
                </a:solidFill>
                <a:effectLst/>
                <a:latin typeface="Aparajita" panose="02020603050405020304" pitchFamily="18" charset="0"/>
                <a:ea typeface="SimSun" panose="02010600030101010101" pitchFamily="2" charset="-122"/>
                <a:cs typeface="Aparajita" panose="02020603050405020304" pitchFamily="18" charset="0"/>
                <a:hlinkClick r:id="rId2">
                  <a:extLst>
                    <a:ext uri="{A12FA001-AC4F-418D-AE19-62706E023703}">
                      <ahyp:hlinkClr xmlns:ahyp="http://schemas.microsoft.com/office/drawing/2018/hyperlinkcolor" val="tx"/>
                    </a:ext>
                  </a:extLst>
                </a:hlinkClick>
              </a:rPr>
              <a:t>https://opensourcedemo.orangehrmlive.com/web/index.php/auth/login</a:t>
            </a:r>
            <a:endParaRPr lang="en-US" sz="2800" kern="100" dirty="0">
              <a:solidFill>
                <a:srgbClr val="FFFF00"/>
              </a:solidFill>
              <a:effectLst/>
              <a:latin typeface="Aparajita" panose="02020603050405020304" pitchFamily="18" charset="0"/>
              <a:ea typeface="SimSun" panose="02010600030101010101" pitchFamily="2" charset="-122"/>
              <a:cs typeface="Aparajita" panose="02020603050405020304" pitchFamily="18" charset="0"/>
            </a:endParaRPr>
          </a:p>
          <a:p>
            <a:pPr marL="457200" indent="-457200" algn="just">
              <a:buFont typeface="Wingdings" panose="05000000000000000000" pitchFamily="2" charset="2"/>
              <a:buChar char="ü"/>
            </a:pPr>
            <a:endParaRPr lang="en-US" sz="2800" dirty="0">
              <a:latin typeface="Aparajita" panose="02020603050405020304" pitchFamily="18" charset="0"/>
              <a:cs typeface="Aparajita" panose="02020603050405020304" pitchFamily="18" charset="0"/>
            </a:endParaRPr>
          </a:p>
        </p:txBody>
      </p:sp>
      <p:sp>
        <p:nvSpPr>
          <p:cNvPr id="9" name="TextBox 8">
            <a:extLst>
              <a:ext uri="{FF2B5EF4-FFF2-40B4-BE49-F238E27FC236}">
                <a16:creationId xmlns:a16="http://schemas.microsoft.com/office/drawing/2014/main" id="{4AAE4926-12FB-6FD9-8757-CF23DC32F55D}"/>
              </a:ext>
            </a:extLst>
          </p:cNvPr>
          <p:cNvSpPr txBox="1"/>
          <p:nvPr/>
        </p:nvSpPr>
        <p:spPr>
          <a:xfrm>
            <a:off x="1259840" y="2201684"/>
            <a:ext cx="9519920" cy="523220"/>
          </a:xfrm>
          <a:prstGeom prst="rect">
            <a:avLst/>
          </a:prstGeom>
          <a:noFill/>
        </p:spPr>
        <p:txBody>
          <a:bodyPr wrap="square">
            <a:spAutoFit/>
          </a:bodyPr>
          <a:lstStyle/>
          <a:p>
            <a:pPr marL="457200" indent="-457200">
              <a:buFont typeface="Wingdings" panose="05000000000000000000" pitchFamily="2" charset="2"/>
              <a:buChar char="ü"/>
            </a:pPr>
            <a:r>
              <a:rPr lang="en-US" sz="2800" kern="100" dirty="0">
                <a:effectLst/>
                <a:latin typeface="Aparajita" panose="02020603050405020304" pitchFamily="18" charset="0"/>
                <a:ea typeface="SimSun" panose="02010600030101010101" pitchFamily="2" charset="-122"/>
                <a:cs typeface="Aparajita" panose="02020603050405020304" pitchFamily="18" charset="0"/>
              </a:rPr>
              <a:t>Performed mouse actions for this site - </a:t>
            </a:r>
            <a:r>
              <a:rPr lang="en-US" sz="2800" dirty="0">
                <a:solidFill>
                  <a:srgbClr val="FFFF00"/>
                </a:solidFill>
                <a:latin typeface="Aparajita" panose="02020603050405020304" pitchFamily="18" charset="0"/>
                <a:cs typeface="Aparajita" panose="02020603050405020304" pitchFamily="18" charset="0"/>
                <a:hlinkClick r:id="rId3"/>
              </a:rPr>
              <a:t>https://demoqa.com/buttons</a:t>
            </a:r>
            <a:endParaRPr lang="en-US" sz="2800" dirty="0">
              <a:solidFill>
                <a:srgbClr val="FFFF00"/>
              </a:solidFill>
              <a:latin typeface="Aparajita" panose="02020603050405020304" pitchFamily="18" charset="0"/>
              <a:cs typeface="Aparajita" panose="02020603050405020304" pitchFamily="18" charset="0"/>
            </a:endParaRPr>
          </a:p>
        </p:txBody>
      </p:sp>
      <p:sp>
        <p:nvSpPr>
          <p:cNvPr id="11" name="TextBox 10">
            <a:extLst>
              <a:ext uri="{FF2B5EF4-FFF2-40B4-BE49-F238E27FC236}">
                <a16:creationId xmlns:a16="http://schemas.microsoft.com/office/drawing/2014/main" id="{E01B2834-7FF8-35B7-134B-A0ECAE016217}"/>
              </a:ext>
            </a:extLst>
          </p:cNvPr>
          <p:cNvSpPr txBox="1"/>
          <p:nvPr/>
        </p:nvSpPr>
        <p:spPr>
          <a:xfrm>
            <a:off x="1259840" y="2786460"/>
            <a:ext cx="10464800" cy="800219"/>
          </a:xfrm>
          <a:prstGeom prst="rect">
            <a:avLst/>
          </a:prstGeom>
          <a:noFill/>
        </p:spPr>
        <p:txBody>
          <a:bodyPr wrap="square">
            <a:spAutoFit/>
          </a:bodyPr>
          <a:lstStyle/>
          <a:p>
            <a:pPr marL="285750" indent="-285750">
              <a:buFont typeface="Wingdings" panose="05000000000000000000" pitchFamily="2" charset="2"/>
              <a:buChar char="ü"/>
            </a:pPr>
            <a:r>
              <a:rPr lang="en-US" sz="2800" kern="100" dirty="0">
                <a:latin typeface="Aparajita" panose="02020603050405020304" pitchFamily="18" charset="0"/>
                <a:ea typeface="SimSun" panose="02010600030101010101" pitchFamily="2" charset="-122"/>
                <a:cs typeface="Aparajita" panose="02020603050405020304" pitchFamily="18" charset="0"/>
              </a:rPr>
              <a:t>  Performed  Alert for this website - </a:t>
            </a:r>
            <a:r>
              <a:rPr lang="en-US" sz="2800" u="sng" kern="100" dirty="0">
                <a:solidFill>
                  <a:srgbClr val="1967D2"/>
                </a:solidFill>
                <a:effectLst/>
                <a:latin typeface="Aparajita" panose="02020603050405020304" pitchFamily="18" charset="0"/>
                <a:ea typeface="SimSun" panose="02010600030101010101" pitchFamily="2" charset="-122"/>
                <a:cs typeface="Aparajita" panose="02020603050405020304" pitchFamily="18" charset="0"/>
                <a:hlinkClick r:id="rId4"/>
              </a:rPr>
              <a:t>https://demo.automationtesting.in/Alerts.html</a:t>
            </a:r>
            <a:endParaRPr lang="en-US" sz="2800" u="sng" kern="100" dirty="0">
              <a:solidFill>
                <a:srgbClr val="1967D2"/>
              </a:solidFill>
              <a:effectLst/>
              <a:latin typeface="Aparajita" panose="02020603050405020304" pitchFamily="18" charset="0"/>
              <a:ea typeface="SimSun" panose="02010600030101010101" pitchFamily="2" charset="-122"/>
              <a:cs typeface="Aparajita" panose="02020603050405020304" pitchFamily="18" charset="0"/>
            </a:endParaRPr>
          </a:p>
          <a:p>
            <a:endParaRPr lang="en-US" dirty="0"/>
          </a:p>
        </p:txBody>
      </p:sp>
      <p:sp>
        <p:nvSpPr>
          <p:cNvPr id="13" name="TextBox 12">
            <a:extLst>
              <a:ext uri="{FF2B5EF4-FFF2-40B4-BE49-F238E27FC236}">
                <a16:creationId xmlns:a16="http://schemas.microsoft.com/office/drawing/2014/main" id="{F065BCE1-47FB-468E-4679-570F7AEA6F66}"/>
              </a:ext>
            </a:extLst>
          </p:cNvPr>
          <p:cNvSpPr txBox="1"/>
          <p:nvPr/>
        </p:nvSpPr>
        <p:spPr>
          <a:xfrm>
            <a:off x="1259840" y="3453466"/>
            <a:ext cx="10728960" cy="954107"/>
          </a:xfrm>
          <a:prstGeom prst="rect">
            <a:avLst/>
          </a:prstGeom>
          <a:noFill/>
        </p:spPr>
        <p:txBody>
          <a:bodyPr wrap="square">
            <a:spAutoFit/>
          </a:bodyPr>
          <a:lstStyle/>
          <a:p>
            <a:pPr marL="285750" indent="-285750" algn="just">
              <a:buFont typeface="Wingdings" panose="05000000000000000000" pitchFamily="2" charset="2"/>
              <a:buChar char="ü"/>
            </a:pPr>
            <a:r>
              <a:rPr lang="en-US" sz="2800" dirty="0">
                <a:latin typeface="Aparajita" panose="02020603050405020304" pitchFamily="18" charset="0"/>
                <a:cs typeface="Aparajita" panose="02020603050405020304" pitchFamily="18" charset="0"/>
              </a:rPr>
              <a:t>  Wrote a program to HRM Login, apply leave and Searching employee using method 	overloading in TestNG Framework.</a:t>
            </a:r>
          </a:p>
        </p:txBody>
      </p:sp>
      <p:sp>
        <p:nvSpPr>
          <p:cNvPr id="15" name="TextBox 14">
            <a:extLst>
              <a:ext uri="{FF2B5EF4-FFF2-40B4-BE49-F238E27FC236}">
                <a16:creationId xmlns:a16="http://schemas.microsoft.com/office/drawing/2014/main" id="{2975D993-255E-27C2-8C76-1BA5818D5093}"/>
              </a:ext>
            </a:extLst>
          </p:cNvPr>
          <p:cNvSpPr txBox="1"/>
          <p:nvPr/>
        </p:nvSpPr>
        <p:spPr>
          <a:xfrm>
            <a:off x="1259840" y="4544665"/>
            <a:ext cx="10810240" cy="954107"/>
          </a:xfrm>
          <a:prstGeom prst="rect">
            <a:avLst/>
          </a:prstGeom>
          <a:noFill/>
        </p:spPr>
        <p:txBody>
          <a:bodyPr wrap="square">
            <a:spAutoFit/>
          </a:bodyPr>
          <a:lstStyle/>
          <a:p>
            <a:pPr marL="171450" marR="0" lvl="0" indent="-171450" algn="just">
              <a:spcBef>
                <a:spcPts val="0"/>
              </a:spcBef>
              <a:spcAft>
                <a:spcPts val="0"/>
              </a:spcAft>
              <a:buFont typeface="Wingdings" panose="05000000000000000000" pitchFamily="2" charset="2"/>
              <a:buChar char="ü"/>
            </a:pPr>
            <a:r>
              <a:rPr lang="en-US" sz="2800" kern="100" dirty="0">
                <a:effectLst/>
                <a:latin typeface="Aparajita" panose="02020603050405020304" pitchFamily="18" charset="0"/>
                <a:ea typeface="SimSun" panose="02010600030101010101" pitchFamily="2" charset="-122"/>
                <a:cs typeface="Aparajita" panose="02020603050405020304" pitchFamily="18" charset="0"/>
              </a:rPr>
              <a:t>   Object Oriented Programming: Wrote programs on </a:t>
            </a:r>
            <a:r>
              <a:rPr lang="en-US" sz="2800" kern="100" dirty="0">
                <a:latin typeface="Aparajita" panose="02020603050405020304" pitchFamily="18" charset="0"/>
                <a:ea typeface="SimSun" panose="02010600030101010101" pitchFamily="2" charset="-122"/>
                <a:cs typeface="Aparajita" panose="02020603050405020304" pitchFamily="18" charset="0"/>
              </a:rPr>
              <a:t>these topics: </a:t>
            </a:r>
            <a:r>
              <a:rPr lang="en-US" sz="2800" kern="100" dirty="0">
                <a:effectLst/>
                <a:latin typeface="Aparajita" panose="02020603050405020304" pitchFamily="18" charset="0"/>
                <a:ea typeface="SimSun" panose="02010600030101010101" pitchFamily="2" charset="-122"/>
                <a:cs typeface="Aparajita" panose="02020603050405020304" pitchFamily="18" charset="0"/>
              </a:rPr>
              <a:t>Override, Overloading</a:t>
            </a:r>
            <a:r>
              <a:rPr lang="en-US" sz="2800" kern="100" dirty="0">
                <a:latin typeface="Aparajita" panose="02020603050405020304" pitchFamily="18" charset="0"/>
                <a:ea typeface="SimSun" panose="02010600030101010101" pitchFamily="2" charset="-122"/>
                <a:cs typeface="Aparajita" panose="02020603050405020304" pitchFamily="18" charset="0"/>
              </a:rPr>
              <a:t>, 	</a:t>
            </a:r>
            <a:r>
              <a:rPr lang="en-US" sz="2800" kern="100" dirty="0">
                <a:effectLst/>
                <a:latin typeface="Aparajita" panose="02020603050405020304" pitchFamily="18" charset="0"/>
                <a:ea typeface="SimSun" panose="02010600030101010101" pitchFamily="2" charset="-122"/>
                <a:cs typeface="Aparajita" panose="02020603050405020304" pitchFamily="18" charset="0"/>
              </a:rPr>
              <a:t>Inheritance, Abstract, Interface</a:t>
            </a:r>
            <a:r>
              <a:rPr lang="en-US" sz="2800" kern="100" dirty="0">
                <a:latin typeface="Aparajita" panose="02020603050405020304" pitchFamily="18" charset="0"/>
                <a:ea typeface="SimSun" panose="02010600030101010101" pitchFamily="2" charset="-122"/>
                <a:cs typeface="Aparajita" panose="02020603050405020304" pitchFamily="18" charset="0"/>
              </a:rPr>
              <a:t>, </a:t>
            </a:r>
            <a:r>
              <a:rPr lang="en-US" sz="2800" kern="100" dirty="0">
                <a:effectLst/>
                <a:latin typeface="Aparajita" panose="02020603050405020304" pitchFamily="18" charset="0"/>
                <a:ea typeface="SimSun" panose="02010600030101010101" pitchFamily="2" charset="-122"/>
                <a:cs typeface="Aparajita" panose="02020603050405020304" pitchFamily="18" charset="0"/>
              </a:rPr>
              <a:t>Exception Handling, Collections</a:t>
            </a:r>
            <a:r>
              <a:rPr lang="en-US" sz="2800" kern="100" dirty="0">
                <a:latin typeface="Aparajita" panose="02020603050405020304" pitchFamily="18" charset="0"/>
                <a:ea typeface="SimSun" panose="02010600030101010101" pitchFamily="2" charset="-122"/>
                <a:cs typeface="Aparajita" panose="02020603050405020304" pitchFamily="18" charset="0"/>
              </a:rPr>
              <a:t>, </a:t>
            </a:r>
            <a:r>
              <a:rPr lang="en-US" sz="2800" kern="100" dirty="0">
                <a:effectLst/>
                <a:latin typeface="Aparajita" panose="02020603050405020304" pitchFamily="18" charset="0"/>
                <a:ea typeface="SimSun" panose="02010600030101010101" pitchFamily="2" charset="-122"/>
                <a:cs typeface="Aparajita" panose="02020603050405020304" pitchFamily="18" charset="0"/>
              </a:rPr>
              <a:t>Access Modifiers.</a:t>
            </a:r>
          </a:p>
        </p:txBody>
      </p:sp>
      <p:sp>
        <p:nvSpPr>
          <p:cNvPr id="17" name="TextBox 16">
            <a:extLst>
              <a:ext uri="{FF2B5EF4-FFF2-40B4-BE49-F238E27FC236}">
                <a16:creationId xmlns:a16="http://schemas.microsoft.com/office/drawing/2014/main" id="{4F7FD3F3-D41D-5658-BA16-DE8257CE3D7D}"/>
              </a:ext>
            </a:extLst>
          </p:cNvPr>
          <p:cNvSpPr txBox="1"/>
          <p:nvPr/>
        </p:nvSpPr>
        <p:spPr>
          <a:xfrm>
            <a:off x="1259840" y="5660331"/>
            <a:ext cx="10728960" cy="523220"/>
          </a:xfrm>
          <a:prstGeom prst="rect">
            <a:avLst/>
          </a:prstGeom>
          <a:noFill/>
        </p:spPr>
        <p:txBody>
          <a:bodyPr wrap="square">
            <a:spAutoFit/>
          </a:bodyPr>
          <a:lstStyle/>
          <a:p>
            <a:pPr marL="285750" indent="-285750" algn="just">
              <a:buFont typeface="Wingdings" panose="05000000000000000000" pitchFamily="2" charset="2"/>
              <a:buChar char="ü"/>
            </a:pPr>
            <a:r>
              <a:rPr lang="en-US" sz="2800" dirty="0">
                <a:latin typeface="Aparajita" panose="02020603050405020304" pitchFamily="18" charset="0"/>
                <a:cs typeface="Aparajita" panose="02020603050405020304" pitchFamily="18" charset="0"/>
              </a:rPr>
              <a:t>   Wrote a program to HRM Login, apply leave and Searching employee in Cucumber.</a:t>
            </a:r>
          </a:p>
        </p:txBody>
      </p:sp>
    </p:spTree>
    <p:extLst>
      <p:ext uri="{BB962C8B-B14F-4D97-AF65-F5344CB8AC3E}">
        <p14:creationId xmlns:p14="http://schemas.microsoft.com/office/powerpoint/2010/main" val="4193327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C7E9C4-922A-25C2-33BA-3151F3B85DBB}"/>
              </a:ext>
            </a:extLst>
          </p:cNvPr>
          <p:cNvSpPr txBox="1"/>
          <p:nvPr/>
        </p:nvSpPr>
        <p:spPr>
          <a:xfrm>
            <a:off x="756920" y="159127"/>
            <a:ext cx="6096000" cy="523220"/>
          </a:xfrm>
          <a:prstGeom prst="rect">
            <a:avLst/>
          </a:prstGeom>
          <a:noFill/>
        </p:spPr>
        <p:txBody>
          <a:bodyPr wrap="square">
            <a:spAutoFit/>
          </a:bodyPr>
          <a:lstStyle/>
          <a:p>
            <a:pPr marL="457200" indent="-457200">
              <a:buFont typeface="Wingdings" panose="05000000000000000000" pitchFamily="2" charset="2"/>
              <a:buChar char="ü"/>
            </a:pPr>
            <a:r>
              <a:rPr lang="en-US" sz="2800" dirty="0">
                <a:latin typeface="Aparajita" panose="02020603050405020304" pitchFamily="18" charset="0"/>
                <a:cs typeface="Aparajita" panose="02020603050405020304" pitchFamily="18" charset="0"/>
              </a:rPr>
              <a:t>Created test cases for Automation in Jira.</a:t>
            </a:r>
          </a:p>
        </p:txBody>
      </p:sp>
      <p:pic>
        <p:nvPicPr>
          <p:cNvPr id="5" name="Picture 4">
            <a:extLst>
              <a:ext uri="{FF2B5EF4-FFF2-40B4-BE49-F238E27FC236}">
                <a16:creationId xmlns:a16="http://schemas.microsoft.com/office/drawing/2014/main" id="{FBBC5CE4-2687-86F0-4F1B-C28E5771D637}"/>
              </a:ext>
            </a:extLst>
          </p:cNvPr>
          <p:cNvPicPr>
            <a:picLocks noChangeAspect="1"/>
          </p:cNvPicPr>
          <p:nvPr/>
        </p:nvPicPr>
        <p:blipFill>
          <a:blip r:embed="rId2"/>
          <a:stretch>
            <a:fillRect/>
          </a:stretch>
        </p:blipFill>
        <p:spPr>
          <a:xfrm>
            <a:off x="756920" y="1866146"/>
            <a:ext cx="10678160" cy="4693920"/>
          </a:xfrm>
          <a:prstGeom prst="rect">
            <a:avLst/>
          </a:prstGeom>
        </p:spPr>
      </p:pic>
      <p:graphicFrame>
        <p:nvGraphicFramePr>
          <p:cNvPr id="6" name="Object 5">
            <a:extLst>
              <a:ext uri="{FF2B5EF4-FFF2-40B4-BE49-F238E27FC236}">
                <a16:creationId xmlns:a16="http://schemas.microsoft.com/office/drawing/2014/main" id="{E7EE24EC-C011-7400-7F95-CB21A1CF4AB2}"/>
              </a:ext>
            </a:extLst>
          </p:cNvPr>
          <p:cNvGraphicFramePr>
            <a:graphicFrameLocks noChangeAspect="1"/>
          </p:cNvGraphicFramePr>
          <p:nvPr>
            <p:extLst>
              <p:ext uri="{D42A27DB-BD31-4B8C-83A1-F6EECF244321}">
                <p14:modId xmlns:p14="http://schemas.microsoft.com/office/powerpoint/2010/main" val="1608859643"/>
              </p:ext>
            </p:extLst>
          </p:nvPr>
        </p:nvGraphicFramePr>
        <p:xfrm>
          <a:off x="1473200" y="682347"/>
          <a:ext cx="1534160" cy="1322606"/>
        </p:xfrm>
        <a:graphic>
          <a:graphicData uri="http://schemas.openxmlformats.org/presentationml/2006/ole">
            <mc:AlternateContent xmlns:mc="http://schemas.openxmlformats.org/markup-compatibility/2006">
              <mc:Choice xmlns:v="urn:schemas-microsoft-com:vml" Requires="v">
                <p:oleObj name="Worksheet" showAsIcon="1" r:id="rId3" imgW="914597" imgH="806406" progId="Excel.Sheet.12">
                  <p:embed/>
                </p:oleObj>
              </mc:Choice>
              <mc:Fallback>
                <p:oleObj name="Worksheet" showAsIcon="1" r:id="rId3" imgW="914597" imgH="806406" progId="Excel.Sheet.12">
                  <p:embed/>
                  <p:pic>
                    <p:nvPicPr>
                      <p:cNvPr id="0" name=""/>
                      <p:cNvPicPr/>
                      <p:nvPr/>
                    </p:nvPicPr>
                    <p:blipFill>
                      <a:blip r:embed="rId4"/>
                      <a:stretch>
                        <a:fillRect/>
                      </a:stretch>
                    </p:blipFill>
                    <p:spPr>
                      <a:xfrm>
                        <a:off x="1473200" y="682347"/>
                        <a:ext cx="1534160" cy="1322606"/>
                      </a:xfrm>
                      <a:prstGeom prst="rect">
                        <a:avLst/>
                      </a:prstGeom>
                    </p:spPr>
                  </p:pic>
                </p:oleObj>
              </mc:Fallback>
            </mc:AlternateContent>
          </a:graphicData>
        </a:graphic>
      </p:graphicFrame>
    </p:spTree>
    <p:extLst>
      <p:ext uri="{BB962C8B-B14F-4D97-AF65-F5344CB8AC3E}">
        <p14:creationId xmlns:p14="http://schemas.microsoft.com/office/powerpoint/2010/main" val="226160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5553E5-1B9B-5084-2DA1-F66C359C841A}"/>
              </a:ext>
            </a:extLst>
          </p:cNvPr>
          <p:cNvSpPr txBox="1"/>
          <p:nvPr/>
        </p:nvSpPr>
        <p:spPr>
          <a:xfrm>
            <a:off x="873760" y="396855"/>
            <a:ext cx="11003280" cy="523220"/>
          </a:xfrm>
          <a:prstGeom prst="rect">
            <a:avLst/>
          </a:prstGeom>
          <a:noFill/>
        </p:spPr>
        <p:txBody>
          <a:bodyPr wrap="square">
            <a:spAutoFit/>
          </a:bodyPr>
          <a:lstStyle/>
          <a:p>
            <a:pPr marL="514350" marR="0" indent="-514350" algn="l">
              <a:spcBef>
                <a:spcPts val="0"/>
              </a:spcBef>
              <a:spcAft>
                <a:spcPts val="0"/>
              </a:spcAft>
              <a:buAutoNum type="arabicPeriod" startAt="3"/>
            </a:pPr>
            <a:r>
              <a:rPr lang="en-US" sz="2800" b="1" kern="100" dirty="0">
                <a:effectLst/>
                <a:latin typeface="Cambria" panose="02040503050406030204" pitchFamily="18" charset="0"/>
                <a:ea typeface="Cambria" panose="02040503050406030204" pitchFamily="18" charset="0"/>
                <a:cs typeface="Arial" panose="020B0604020202020204" pitchFamily="34" charset="0"/>
              </a:rPr>
              <a:t>Performance Testing</a:t>
            </a:r>
          </a:p>
        </p:txBody>
      </p:sp>
      <p:sp>
        <p:nvSpPr>
          <p:cNvPr id="7" name="TextBox 6">
            <a:extLst>
              <a:ext uri="{FF2B5EF4-FFF2-40B4-BE49-F238E27FC236}">
                <a16:creationId xmlns:a16="http://schemas.microsoft.com/office/drawing/2014/main" id="{9AEAEA06-3372-4490-40B0-39875DF3328A}"/>
              </a:ext>
            </a:extLst>
          </p:cNvPr>
          <p:cNvSpPr txBox="1"/>
          <p:nvPr/>
        </p:nvSpPr>
        <p:spPr>
          <a:xfrm>
            <a:off x="1381760" y="1114346"/>
            <a:ext cx="10495280" cy="954107"/>
          </a:xfrm>
          <a:prstGeom prst="rect">
            <a:avLst/>
          </a:prstGeom>
          <a:noFill/>
        </p:spPr>
        <p:txBody>
          <a:bodyPr wrap="square">
            <a:spAutoFit/>
          </a:bodyPr>
          <a:lstStyle/>
          <a:p>
            <a:pPr marL="285750" marR="0" lvl="0" indent="-285750" algn="just">
              <a:spcBef>
                <a:spcPts val="0"/>
              </a:spcBef>
              <a:spcAft>
                <a:spcPts val="0"/>
              </a:spcAft>
              <a:buFont typeface="Wingdings" panose="05000000000000000000" pitchFamily="2" charset="2"/>
              <a:buChar char="ü"/>
            </a:pPr>
            <a:r>
              <a:rPr lang="en-US" sz="2800" kern="100" dirty="0">
                <a:effectLst/>
                <a:latin typeface="Aparajita" panose="02020603050405020304" pitchFamily="18" charset="0"/>
                <a:ea typeface="SimSun" panose="02010600030101010101" pitchFamily="2" charset="-122"/>
                <a:cs typeface="Aparajita" panose="02020603050405020304" pitchFamily="18" charset="0"/>
              </a:rPr>
              <a:t>	Performed 2 rounds of load testing with 25 users</a:t>
            </a:r>
            <a:r>
              <a:rPr lang="en-US" sz="2800" kern="100" dirty="0">
                <a:latin typeface="Aparajita" panose="02020603050405020304" pitchFamily="18" charset="0"/>
                <a:ea typeface="SimSun" panose="02010600030101010101" pitchFamily="2" charset="-122"/>
                <a:cs typeface="Aparajita" panose="02020603050405020304" pitchFamily="18" charset="0"/>
              </a:rPr>
              <a:t> </a:t>
            </a:r>
            <a:r>
              <a:rPr lang="en-US" sz="2800" kern="100" dirty="0">
                <a:effectLst/>
                <a:latin typeface="Aparajita" panose="02020603050405020304" pitchFamily="18" charset="0"/>
                <a:ea typeface="SimSun" panose="02010600030101010101" pitchFamily="2" charset="-122"/>
                <a:cs typeface="Aparajita" panose="02020603050405020304" pitchFamily="18" charset="0"/>
              </a:rPr>
              <a:t>on Orange Hrm application using JMETER.</a:t>
            </a:r>
          </a:p>
        </p:txBody>
      </p:sp>
      <p:graphicFrame>
        <p:nvGraphicFramePr>
          <p:cNvPr id="8" name="Object 7">
            <a:extLst>
              <a:ext uri="{FF2B5EF4-FFF2-40B4-BE49-F238E27FC236}">
                <a16:creationId xmlns:a16="http://schemas.microsoft.com/office/drawing/2014/main" id="{CEF544ED-54C9-7D39-6AFA-2839465FDB2C}"/>
              </a:ext>
            </a:extLst>
          </p:cNvPr>
          <p:cNvGraphicFramePr>
            <a:graphicFrameLocks noChangeAspect="1"/>
          </p:cNvGraphicFramePr>
          <p:nvPr>
            <p:extLst>
              <p:ext uri="{D42A27DB-BD31-4B8C-83A1-F6EECF244321}">
                <p14:modId xmlns:p14="http://schemas.microsoft.com/office/powerpoint/2010/main" val="4264583144"/>
              </p:ext>
            </p:extLst>
          </p:nvPr>
        </p:nvGraphicFramePr>
        <p:xfrm>
          <a:off x="1859280" y="2127554"/>
          <a:ext cx="1889760" cy="1618932"/>
        </p:xfrm>
        <a:graphic>
          <a:graphicData uri="http://schemas.openxmlformats.org/presentationml/2006/ole">
            <mc:AlternateContent xmlns:mc="http://schemas.openxmlformats.org/markup-compatibility/2006">
              <mc:Choice xmlns:v="urn:schemas-microsoft-com:vml" Requires="v">
                <p:oleObj name="Document" showAsIcon="1" r:id="rId2" imgW="914597" imgH="806406" progId="Word.Document.12">
                  <p:embed/>
                </p:oleObj>
              </mc:Choice>
              <mc:Fallback>
                <p:oleObj name="Document" showAsIcon="1" r:id="rId2" imgW="914597" imgH="806406" progId="Word.Document.12">
                  <p:embed/>
                  <p:pic>
                    <p:nvPicPr>
                      <p:cNvPr id="0" name=""/>
                      <p:cNvPicPr/>
                      <p:nvPr/>
                    </p:nvPicPr>
                    <p:blipFill>
                      <a:blip r:embed="rId3"/>
                      <a:stretch>
                        <a:fillRect/>
                      </a:stretch>
                    </p:blipFill>
                    <p:spPr>
                      <a:xfrm>
                        <a:off x="1859280" y="2127554"/>
                        <a:ext cx="1889760" cy="1618932"/>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825C3426-BFA9-5B85-DB51-EB9FD8762BB4}"/>
              </a:ext>
            </a:extLst>
          </p:cNvPr>
          <p:cNvSpPr txBox="1"/>
          <p:nvPr/>
        </p:nvSpPr>
        <p:spPr>
          <a:xfrm>
            <a:off x="873760" y="3805587"/>
            <a:ext cx="2875280" cy="523220"/>
          </a:xfrm>
          <a:prstGeom prst="rect">
            <a:avLst/>
          </a:prstGeom>
          <a:noFill/>
        </p:spPr>
        <p:txBody>
          <a:bodyPr wrap="square">
            <a:spAutoFit/>
          </a:bodyPr>
          <a:lstStyle/>
          <a:p>
            <a:r>
              <a:rPr lang="en-US" sz="2800" b="1" kern="100" dirty="0">
                <a:effectLst/>
                <a:latin typeface="Cambria" panose="02040503050406030204" pitchFamily="18" charset="0"/>
                <a:ea typeface="Cambria" panose="02040503050406030204" pitchFamily="18" charset="0"/>
                <a:cs typeface="Arial" panose="020B0604020202020204" pitchFamily="34" charset="0"/>
              </a:rPr>
              <a:t>4.   Big Picture </a:t>
            </a:r>
            <a:endParaRPr lang="en-US" sz="2800" dirty="0">
              <a:latin typeface="Cambria" panose="02040503050406030204" pitchFamily="18" charset="0"/>
              <a:ea typeface="Cambria" panose="02040503050406030204" pitchFamily="18" charset="0"/>
              <a:cs typeface="Arial" panose="020B0604020202020204" pitchFamily="34" charset="0"/>
            </a:endParaRPr>
          </a:p>
        </p:txBody>
      </p:sp>
      <p:sp>
        <p:nvSpPr>
          <p:cNvPr id="12" name="TextBox 11">
            <a:extLst>
              <a:ext uri="{FF2B5EF4-FFF2-40B4-BE49-F238E27FC236}">
                <a16:creationId xmlns:a16="http://schemas.microsoft.com/office/drawing/2014/main" id="{4130BB76-2814-DFC2-F5A0-A0B30465DEA6}"/>
              </a:ext>
            </a:extLst>
          </p:cNvPr>
          <p:cNvSpPr txBox="1"/>
          <p:nvPr/>
        </p:nvSpPr>
        <p:spPr>
          <a:xfrm>
            <a:off x="873760" y="4692355"/>
            <a:ext cx="10109200" cy="523220"/>
          </a:xfrm>
          <a:prstGeom prst="rect">
            <a:avLst/>
          </a:prstGeom>
          <a:noFill/>
        </p:spPr>
        <p:txBody>
          <a:bodyPr wrap="square">
            <a:spAutoFit/>
          </a:bodyPr>
          <a:lstStyle/>
          <a:p>
            <a:pPr marL="914400" lvl="1" indent="-457200" algn="just">
              <a:buFont typeface="Wingdings" panose="05000000000000000000" pitchFamily="2" charset="2"/>
              <a:buChar char="ü"/>
            </a:pPr>
            <a:r>
              <a:rPr lang="en-US" sz="2800" kern="100" dirty="0">
                <a:effectLst/>
                <a:latin typeface="Aparajita" panose="02020603050405020304" pitchFamily="18" charset="0"/>
                <a:ea typeface="SimSun" panose="02010600030101010101" pitchFamily="2" charset="-122"/>
                <a:cs typeface="Aparajita" panose="02020603050405020304" pitchFamily="18" charset="0"/>
              </a:rPr>
              <a:t>Created big picture based on my understanding of complete testing concept. </a:t>
            </a:r>
          </a:p>
        </p:txBody>
      </p:sp>
      <p:graphicFrame>
        <p:nvGraphicFramePr>
          <p:cNvPr id="2" name="Object 1">
            <a:extLst>
              <a:ext uri="{FF2B5EF4-FFF2-40B4-BE49-F238E27FC236}">
                <a16:creationId xmlns:a16="http://schemas.microsoft.com/office/drawing/2014/main" id="{3FF97967-C553-69AD-F0EE-E85612175765}"/>
              </a:ext>
            </a:extLst>
          </p:cNvPr>
          <p:cNvGraphicFramePr>
            <a:graphicFrameLocks noChangeAspect="1"/>
          </p:cNvGraphicFramePr>
          <p:nvPr>
            <p:extLst>
              <p:ext uri="{D42A27DB-BD31-4B8C-83A1-F6EECF244321}">
                <p14:modId xmlns:p14="http://schemas.microsoft.com/office/powerpoint/2010/main" val="273726247"/>
              </p:ext>
            </p:extLst>
          </p:nvPr>
        </p:nvGraphicFramePr>
        <p:xfrm>
          <a:off x="1978660" y="5357729"/>
          <a:ext cx="1651000" cy="1416423"/>
        </p:xfrm>
        <a:graphic>
          <a:graphicData uri="http://schemas.openxmlformats.org/presentationml/2006/ole">
            <mc:AlternateContent xmlns:mc="http://schemas.openxmlformats.org/markup-compatibility/2006">
              <mc:Choice xmlns:v="urn:schemas-microsoft-com:vml" Requires="v">
                <p:oleObj name="Packager Shell Object" showAsIcon="1" r:id="rId4" imgW="914597" imgH="806406" progId="Package">
                  <p:embed/>
                </p:oleObj>
              </mc:Choice>
              <mc:Fallback>
                <p:oleObj name="Packager Shell Object" showAsIcon="1" r:id="rId4" imgW="914597" imgH="806406" progId="Package">
                  <p:embed/>
                  <p:pic>
                    <p:nvPicPr>
                      <p:cNvPr id="0" name=""/>
                      <p:cNvPicPr/>
                      <p:nvPr/>
                    </p:nvPicPr>
                    <p:blipFill>
                      <a:blip r:embed="rId5"/>
                      <a:stretch>
                        <a:fillRect/>
                      </a:stretch>
                    </p:blipFill>
                    <p:spPr>
                      <a:xfrm>
                        <a:off x="1978660" y="5357729"/>
                        <a:ext cx="1651000" cy="1416423"/>
                      </a:xfrm>
                      <a:prstGeom prst="rect">
                        <a:avLst/>
                      </a:prstGeom>
                    </p:spPr>
                  </p:pic>
                </p:oleObj>
              </mc:Fallback>
            </mc:AlternateContent>
          </a:graphicData>
        </a:graphic>
      </p:graphicFrame>
    </p:spTree>
    <p:extLst>
      <p:ext uri="{BB962C8B-B14F-4D97-AF65-F5344CB8AC3E}">
        <p14:creationId xmlns:p14="http://schemas.microsoft.com/office/powerpoint/2010/main" val="149635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37B15B-F99F-6F48-5D4D-20A47C52F5A1}"/>
              </a:ext>
            </a:extLst>
          </p:cNvPr>
          <p:cNvSpPr txBox="1"/>
          <p:nvPr/>
        </p:nvSpPr>
        <p:spPr>
          <a:xfrm>
            <a:off x="1082040" y="2747888"/>
            <a:ext cx="7670800" cy="646331"/>
          </a:xfrm>
          <a:prstGeom prst="rect">
            <a:avLst/>
          </a:prstGeom>
          <a:noFill/>
        </p:spPr>
        <p:txBody>
          <a:bodyPr wrap="square">
            <a:spAutoFit/>
          </a:bodyPr>
          <a:lstStyle/>
          <a:p>
            <a:r>
              <a:rPr lang="en-US" dirty="0"/>
              <a:t>Blog link:</a:t>
            </a:r>
          </a:p>
          <a:p>
            <a:r>
              <a:rPr lang="en-US" dirty="0"/>
              <a:t> </a:t>
            </a:r>
            <a:r>
              <a:rPr lang="en-US" dirty="0">
                <a:hlinkClick r:id="rId2"/>
              </a:rPr>
              <a:t>https://medium.com/@yashrithabhat164/my-first-job-3d7b66eec8f3</a:t>
            </a:r>
            <a:endParaRPr lang="en-US" dirty="0"/>
          </a:p>
        </p:txBody>
      </p:sp>
      <p:sp>
        <p:nvSpPr>
          <p:cNvPr id="7" name="TextBox 6">
            <a:extLst>
              <a:ext uri="{FF2B5EF4-FFF2-40B4-BE49-F238E27FC236}">
                <a16:creationId xmlns:a16="http://schemas.microsoft.com/office/drawing/2014/main" id="{CD8D0B20-7538-5359-790B-F660FB290E38}"/>
              </a:ext>
            </a:extLst>
          </p:cNvPr>
          <p:cNvSpPr txBox="1"/>
          <p:nvPr/>
        </p:nvSpPr>
        <p:spPr>
          <a:xfrm>
            <a:off x="1082040" y="3925665"/>
            <a:ext cx="7355840" cy="646331"/>
          </a:xfrm>
          <a:prstGeom prst="rect">
            <a:avLst/>
          </a:prstGeom>
          <a:noFill/>
        </p:spPr>
        <p:txBody>
          <a:bodyPr wrap="square">
            <a:spAutoFit/>
          </a:bodyPr>
          <a:lstStyle/>
          <a:p>
            <a:r>
              <a:rPr lang="en-US" dirty="0"/>
              <a:t>Git hub link: </a:t>
            </a:r>
          </a:p>
          <a:p>
            <a:r>
              <a:rPr lang="en-US" dirty="0">
                <a:hlinkClick r:id="rId3"/>
              </a:rPr>
              <a:t>https://github.com/ashrithabhat?tab=repositories</a:t>
            </a:r>
            <a:endParaRPr lang="en-US" dirty="0"/>
          </a:p>
        </p:txBody>
      </p:sp>
      <p:sp>
        <p:nvSpPr>
          <p:cNvPr id="3" name="TextBox 2">
            <a:extLst>
              <a:ext uri="{FF2B5EF4-FFF2-40B4-BE49-F238E27FC236}">
                <a16:creationId xmlns:a16="http://schemas.microsoft.com/office/drawing/2014/main" id="{85D1542C-7909-7577-B1E1-3A099094F90D}"/>
              </a:ext>
            </a:extLst>
          </p:cNvPr>
          <p:cNvSpPr txBox="1"/>
          <p:nvPr/>
        </p:nvSpPr>
        <p:spPr>
          <a:xfrm>
            <a:off x="1082040" y="1570111"/>
            <a:ext cx="10027920" cy="646331"/>
          </a:xfrm>
          <a:prstGeom prst="rect">
            <a:avLst/>
          </a:prstGeom>
          <a:noFill/>
        </p:spPr>
        <p:txBody>
          <a:bodyPr wrap="square">
            <a:spAutoFit/>
          </a:bodyPr>
          <a:lstStyle/>
          <a:p>
            <a:r>
              <a:rPr lang="en-US" dirty="0"/>
              <a:t>Drive link: </a:t>
            </a:r>
          </a:p>
          <a:p>
            <a:r>
              <a:rPr lang="en-US" dirty="0">
                <a:hlinkClick r:id="rId4"/>
              </a:rPr>
              <a:t>https://drive.google.com/drive/folders/19v7C6okZYGjAYX3DFYQJ45Et0FV4Nzec?usp=sharing</a:t>
            </a:r>
            <a:endParaRPr lang="en-US" dirty="0"/>
          </a:p>
        </p:txBody>
      </p:sp>
      <p:sp>
        <p:nvSpPr>
          <p:cNvPr id="9" name="TextBox 8">
            <a:extLst>
              <a:ext uri="{FF2B5EF4-FFF2-40B4-BE49-F238E27FC236}">
                <a16:creationId xmlns:a16="http://schemas.microsoft.com/office/drawing/2014/main" id="{C9E2025F-340A-89F3-7320-9EF2D1FA5E9D}"/>
              </a:ext>
            </a:extLst>
          </p:cNvPr>
          <p:cNvSpPr txBox="1"/>
          <p:nvPr/>
        </p:nvSpPr>
        <p:spPr>
          <a:xfrm>
            <a:off x="1082040" y="5107354"/>
            <a:ext cx="10586720" cy="646331"/>
          </a:xfrm>
          <a:prstGeom prst="rect">
            <a:avLst/>
          </a:prstGeom>
          <a:noFill/>
        </p:spPr>
        <p:txBody>
          <a:bodyPr wrap="square">
            <a:spAutoFit/>
          </a:bodyPr>
          <a:lstStyle/>
          <a:p>
            <a:r>
              <a:rPr lang="en-US" dirty="0"/>
              <a:t>Query and Presentation tracker:</a:t>
            </a:r>
          </a:p>
          <a:p>
            <a:r>
              <a:rPr lang="en-US" dirty="0">
                <a:hlinkClick r:id="rId5"/>
              </a:rPr>
              <a:t>https://docs.google.com/spreadsheets/d/1zjPpVvTMyOk6vIBMI8SleL786OnncIINh3umBogWxFQ/edit#gid=0</a:t>
            </a:r>
            <a:endParaRPr lang="en-US" dirty="0"/>
          </a:p>
        </p:txBody>
      </p:sp>
      <p:sp>
        <p:nvSpPr>
          <p:cNvPr id="11" name="TextBox 10">
            <a:extLst>
              <a:ext uri="{FF2B5EF4-FFF2-40B4-BE49-F238E27FC236}">
                <a16:creationId xmlns:a16="http://schemas.microsoft.com/office/drawing/2014/main" id="{3677821E-4566-D5BF-DD5E-2F49705F5BF1}"/>
              </a:ext>
            </a:extLst>
          </p:cNvPr>
          <p:cNvSpPr txBox="1"/>
          <p:nvPr/>
        </p:nvSpPr>
        <p:spPr>
          <a:xfrm>
            <a:off x="1082040" y="453890"/>
            <a:ext cx="6096000" cy="584775"/>
          </a:xfrm>
          <a:prstGeom prst="rect">
            <a:avLst/>
          </a:prstGeom>
          <a:noFill/>
        </p:spPr>
        <p:txBody>
          <a:bodyPr wrap="square">
            <a:spAutoFit/>
          </a:bodyPr>
          <a:lstStyle/>
          <a:p>
            <a:pPr marL="0" marR="0" algn="l">
              <a:spcBef>
                <a:spcPts val="0"/>
              </a:spcBef>
              <a:spcAft>
                <a:spcPts val="0"/>
              </a:spcAft>
            </a:pPr>
            <a:r>
              <a:rPr lang="en-US" sz="3200" b="1" kern="100" dirty="0">
                <a:effectLst/>
                <a:latin typeface="Cambria" panose="02040503050406030204" pitchFamily="18" charset="0"/>
                <a:ea typeface="Cambria" panose="02040503050406030204" pitchFamily="18" charset="0"/>
                <a:cs typeface="Times New Roman" panose="02020603050405020304" pitchFamily="18" charset="0"/>
              </a:rPr>
              <a:t>Reference Links:</a:t>
            </a:r>
            <a:endParaRPr lang="en-US" sz="3200" kern="1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70018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9CA01B-D28D-5C97-3B7F-8BFC76C317CA}"/>
              </a:ext>
            </a:extLst>
          </p:cNvPr>
          <p:cNvSpPr txBox="1"/>
          <p:nvPr/>
        </p:nvSpPr>
        <p:spPr>
          <a:xfrm>
            <a:off x="2824480" y="2370574"/>
            <a:ext cx="6827520" cy="1446550"/>
          </a:xfrm>
          <a:prstGeom prst="rect">
            <a:avLst/>
          </a:prstGeom>
          <a:noFill/>
        </p:spPr>
        <p:txBody>
          <a:bodyPr wrap="square">
            <a:spAutoFit/>
          </a:bodyPr>
          <a:lstStyle/>
          <a:p>
            <a:r>
              <a:rPr lang="en-US" sz="8800" dirty="0">
                <a:latin typeface="Algerian" panose="04020705040A02060702" pitchFamily="82" charset="0"/>
                <a:ea typeface="Cambria" panose="02040503050406030204" pitchFamily="18" charset="0"/>
              </a:rPr>
              <a:t>Thank you</a:t>
            </a:r>
          </a:p>
        </p:txBody>
      </p:sp>
    </p:spTree>
    <p:extLst>
      <p:ext uri="{BB962C8B-B14F-4D97-AF65-F5344CB8AC3E}">
        <p14:creationId xmlns:p14="http://schemas.microsoft.com/office/powerpoint/2010/main" val="34282484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Celestial</Template>
  <TotalTime>942</TotalTime>
  <Words>368</Words>
  <Application>Microsoft Office PowerPoint</Application>
  <PresentationFormat>Widescreen</PresentationFormat>
  <Paragraphs>38</Paragraphs>
  <Slides>9</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5</vt:i4>
      </vt:variant>
      <vt:variant>
        <vt:lpstr>Slide Titles</vt:lpstr>
      </vt:variant>
      <vt:variant>
        <vt:i4>9</vt:i4>
      </vt:variant>
    </vt:vector>
  </HeadingPairs>
  <TitlesOfParts>
    <vt:vector size="22" baseType="lpstr">
      <vt:lpstr>Algerian</vt:lpstr>
      <vt:lpstr>Aparajita</vt:lpstr>
      <vt:lpstr>Arial</vt:lpstr>
      <vt:lpstr>Calibri</vt:lpstr>
      <vt:lpstr>Calibri Light</vt:lpstr>
      <vt:lpstr>Cambria</vt:lpstr>
      <vt:lpstr>Wingdings</vt:lpstr>
      <vt:lpstr>Celestial</vt:lpstr>
      <vt:lpstr>Microsoft Excel Worksheet</vt:lpstr>
      <vt:lpstr>Document</vt:lpstr>
      <vt:lpstr>Worksheet</vt:lpstr>
      <vt:lpstr>Packager Shell Object</vt:lpstr>
      <vt:lpstr>Microsoft Word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TietoEVRY India Pvt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Ashritha Y Bhat</dc:creator>
  <cp:lastModifiedBy>Ashritha Y Bhat</cp:lastModifiedBy>
  <cp:revision>25</cp:revision>
  <dcterms:created xsi:type="dcterms:W3CDTF">2022-10-08T05:10:59Z</dcterms:created>
  <dcterms:modified xsi:type="dcterms:W3CDTF">2022-10-11T10:51:16Z</dcterms:modified>
</cp:coreProperties>
</file>